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78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08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715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481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0279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4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878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0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12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18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5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1. 7. 2019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774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3347" y="2155158"/>
            <a:ext cx="11471565" cy="1739347"/>
          </a:xfrm>
        </p:spPr>
        <p:txBody>
          <a:bodyPr/>
          <a:lstStyle/>
          <a:p>
            <a:r>
              <a:rPr lang="sk-SK" dirty="0" err="1"/>
              <a:t>GilLingham</a:t>
            </a:r>
            <a:r>
              <a:rPr lang="sk-SK" dirty="0"/>
              <a:t/>
            </a:r>
            <a:br>
              <a:rPr lang="sk-SK" dirty="0"/>
            </a:br>
            <a:r>
              <a:rPr lang="sk-SK" sz="3200" dirty="0"/>
              <a:t>mesto a výlety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1588" y="4343633"/>
            <a:ext cx="9144000" cy="13092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800" dirty="0"/>
              <a:t>Natália Balážová</a:t>
            </a:r>
          </a:p>
          <a:p>
            <a:r>
              <a:rPr lang="sk-SK" sz="2800" dirty="0"/>
              <a:t>Eva </a:t>
            </a:r>
            <a:r>
              <a:rPr lang="sk-SK" sz="2800" err="1"/>
              <a:t>Ulická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60D14-081E-4D85-BC6F-E7328342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66" y="284176"/>
            <a:ext cx="9784080" cy="1508760"/>
          </a:xfrm>
        </p:spPr>
        <p:txBody>
          <a:bodyPr/>
          <a:lstStyle/>
          <a:p>
            <a:r>
              <a:rPr lang="sk-SK" dirty="0"/>
              <a:t>Organizácia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8EDE7-AB3D-4788-8C09-A044AACFC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2" y="1798768"/>
            <a:ext cx="11778727" cy="4710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b="1" i="1" dirty="0"/>
              <a:t> </a:t>
            </a:r>
            <a:r>
              <a:rPr lang="sk-SK" u="sng" dirty="0" smtClean="0"/>
              <a:t>BABY </a:t>
            </a:r>
            <a:r>
              <a:rPr lang="sk-SK" u="sng" dirty="0"/>
              <a:t>ROOM</a:t>
            </a:r>
          </a:p>
          <a:p>
            <a:pPr marL="0" indent="0">
              <a:buNone/>
            </a:pPr>
            <a:r>
              <a:rPr lang="sk-SK" dirty="0"/>
              <a:t>- 0 – 2 roky</a:t>
            </a:r>
          </a:p>
          <a:p>
            <a:pPr marL="0" indent="0">
              <a:buNone/>
            </a:pPr>
            <a:r>
              <a:rPr lang="sk-SK" dirty="0"/>
              <a:t>- 1 učiteľka = 1-3 </a:t>
            </a:r>
            <a:r>
              <a:rPr lang="sk-SK" dirty="0" smtClean="0"/>
              <a:t>deti					            </a:t>
            </a:r>
            <a:r>
              <a:rPr lang="sk-SK" b="1" i="1" dirty="0" smtClean="0"/>
              <a:t>Každé </a:t>
            </a:r>
            <a:r>
              <a:rPr lang="sk-SK" b="1" i="1" dirty="0"/>
              <a:t>dieťa je jedinečné a unikátne</a:t>
            </a:r>
            <a:r>
              <a:rPr lang="sk-SK" b="1" i="1" dirty="0" smtClean="0"/>
              <a:t>.</a:t>
            </a:r>
            <a:endParaRPr lang="sk-SK" dirty="0"/>
          </a:p>
          <a:p>
            <a:pPr marL="0" indent="0">
              <a:buNone/>
            </a:pPr>
            <a:r>
              <a:rPr lang="sk-SK" u="sng" dirty="0"/>
              <a:t>JUNGLE ROOM</a:t>
            </a:r>
          </a:p>
          <a:p>
            <a:pPr marL="0" indent="0">
              <a:buNone/>
            </a:pPr>
            <a:r>
              <a:rPr lang="sk-SK" dirty="0"/>
              <a:t>- 2 roky</a:t>
            </a:r>
          </a:p>
          <a:p>
            <a:pPr marL="0" indent="0">
              <a:buNone/>
            </a:pPr>
            <a:r>
              <a:rPr lang="sk-SK" dirty="0"/>
              <a:t>- 1 učiteľka = 4 deti</a:t>
            </a:r>
          </a:p>
          <a:p>
            <a:pPr marL="0" indent="0">
              <a:buNone/>
            </a:pPr>
            <a:r>
              <a:rPr lang="sk-SK" u="sng" dirty="0"/>
              <a:t>CASTLE ROOM</a:t>
            </a:r>
          </a:p>
          <a:p>
            <a:pPr marL="0" indent="0">
              <a:buNone/>
            </a:pPr>
            <a:r>
              <a:rPr lang="sk-SK" dirty="0"/>
              <a:t>- 3 – 4 roky</a:t>
            </a:r>
          </a:p>
          <a:p>
            <a:pPr marL="0" indent="0">
              <a:buNone/>
            </a:pPr>
            <a:r>
              <a:rPr lang="sk-SK" dirty="0"/>
              <a:t>- 1 učiteľka = 8 detí</a:t>
            </a:r>
          </a:p>
        </p:txBody>
      </p:sp>
      <p:pic>
        <p:nvPicPr>
          <p:cNvPr id="4" name="Picture 4" descr="Obrázok, na ktorom je osoba, vnútri, dieťa, stôl&#10;&#10;Popis vygenerovaný s veľmi vysokou spoľahlivosťou">
            <a:extLst>
              <a:ext uri="{FF2B5EF4-FFF2-40B4-BE49-F238E27FC236}">
                <a16:creationId xmlns:a16="http://schemas.microsoft.com/office/drawing/2014/main" xmlns="" id="{1F230E92-FF04-46B9-AEA6-D8506786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77" y="2266169"/>
            <a:ext cx="2575112" cy="1933458"/>
          </a:xfrm>
          <a:prstGeom prst="rect">
            <a:avLst/>
          </a:prstGeom>
        </p:spPr>
      </p:pic>
      <p:pic>
        <p:nvPicPr>
          <p:cNvPr id="6" name="Picture 6" descr="Obrázok, na ktorom je osoba, vnútri, podlaha, sedenie&#10;&#10;Popis vygenerovaný s veľmi vysokou spoľahlivosťou">
            <a:extLst>
              <a:ext uri="{FF2B5EF4-FFF2-40B4-BE49-F238E27FC236}">
                <a16:creationId xmlns:a16="http://schemas.microsoft.com/office/drawing/2014/main" xmlns="" id="{A0458DC6-E2AF-427F-A0B3-D6EB5D20C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386757"/>
            <a:ext cx="2743200" cy="2056722"/>
          </a:xfrm>
          <a:prstGeom prst="rect">
            <a:avLst/>
          </a:prstGeom>
        </p:spPr>
      </p:pic>
      <p:pic>
        <p:nvPicPr>
          <p:cNvPr id="8" name="Picture 8" descr="Obrázok, na ktorom je vnútri, osoba, stena, strop&#10;&#10;Popis vygenerovaný s veľmi vysokou spoľahlivosťou">
            <a:extLst>
              <a:ext uri="{FF2B5EF4-FFF2-40B4-BE49-F238E27FC236}">
                <a16:creationId xmlns:a16="http://schemas.microsoft.com/office/drawing/2014/main" xmlns="" id="{14B445D6-E033-4109-B425-D411FD463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547" y="4540962"/>
            <a:ext cx="2743200" cy="205672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979E8C9-C09D-4DDF-AB27-95EF4BFA3D5E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A3EA922-3232-45EB-A60D-67E7E482281F}"/>
              </a:ext>
            </a:extLst>
          </p:cNvPr>
          <p:cNvCxnSpPr/>
          <p:nvPr/>
        </p:nvCxnSpPr>
        <p:spPr>
          <a:xfrm>
            <a:off x="5781675" y="31146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25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60D14-081E-4D85-BC6F-E7328342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8" y="261764"/>
            <a:ext cx="9784080" cy="1508760"/>
          </a:xfrm>
        </p:spPr>
        <p:txBody>
          <a:bodyPr/>
          <a:lstStyle/>
          <a:p>
            <a:r>
              <a:rPr lang="sk-SK" dirty="0"/>
              <a:t>Náš výstup </a:t>
            </a:r>
            <a:r>
              <a:rPr lang="sk-SK" dirty="0" smtClean="0"/>
              <a:t>– kniha PRE DETI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8EDE7-AB3D-4788-8C09-A044AACFC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" y="2034092"/>
            <a:ext cx="11935609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V škôlke sme dostali zadanie vytvoriť pre deti knihu</a:t>
            </a:r>
          </a:p>
          <a:p>
            <a:r>
              <a:rPr lang="sk-SK" dirty="0"/>
              <a:t>Boli sme rozdelení v skupinách po 3 a každá skupina si nakúpila materiály, aké potrebovala</a:t>
            </a:r>
          </a:p>
          <a:p>
            <a:r>
              <a:rPr lang="sk-SK" dirty="0"/>
              <a:t>Na vytvorenie sme mali asi 4 dni</a:t>
            </a:r>
          </a:p>
          <a:p>
            <a:r>
              <a:rPr lang="sk-SK" dirty="0"/>
              <a:t>Naša skupina: </a:t>
            </a:r>
            <a:r>
              <a:rPr lang="sk-SK" dirty="0" err="1"/>
              <a:t>Naty</a:t>
            </a:r>
            <a:r>
              <a:rPr lang="sk-SK" dirty="0"/>
              <a:t>, Evka, Katka sme vytvorili "</a:t>
            </a:r>
            <a:r>
              <a:rPr lang="sk-SK" dirty="0" err="1"/>
              <a:t>Magic</a:t>
            </a:r>
            <a:r>
              <a:rPr lang="sk-SK" dirty="0"/>
              <a:t> Box"</a:t>
            </a:r>
          </a:p>
          <a:p>
            <a:r>
              <a:rPr lang="sk-SK" dirty="0"/>
              <a:t>Ku tomuto boxu bola aj kniha s príbehom, ktorá súvisela s krabicou</a:t>
            </a:r>
          </a:p>
          <a:p>
            <a:r>
              <a:rPr lang="sk-SK" dirty="0"/>
              <a:t>Deti všetky knihy veľmi zaujali</a:t>
            </a:r>
          </a:p>
          <a:p>
            <a:pPr marL="0" indent="0">
              <a:buNone/>
            </a:pPr>
            <a:r>
              <a:rPr lang="sk-SK" dirty="0"/>
              <a:t>   a nevedeli z nich spustiť oči 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4" descr="Obrázok, na ktorom je podlaha, vnútri, sedenie&#10;&#10;Popis vygenerovaný s veľmi vysokou spoľahlivosťou">
            <a:extLst>
              <a:ext uri="{FF2B5EF4-FFF2-40B4-BE49-F238E27FC236}">
                <a16:creationId xmlns:a16="http://schemas.microsoft.com/office/drawing/2014/main" xmlns="" id="{06AA4AD7-0105-4E63-972F-23A3FD6F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58" y="4473388"/>
            <a:ext cx="2922494" cy="2203076"/>
          </a:xfrm>
          <a:prstGeom prst="rect">
            <a:avLst/>
          </a:prstGeom>
        </p:spPr>
      </p:pic>
      <p:pic>
        <p:nvPicPr>
          <p:cNvPr id="6" name="Picture 6" descr="Obrázok, na ktorom je vnútri&#10;&#10;Popis vygenerovaný s vysokou spoľahlivosťou">
            <a:extLst>
              <a:ext uri="{FF2B5EF4-FFF2-40B4-BE49-F238E27FC236}">
                <a16:creationId xmlns:a16="http://schemas.microsoft.com/office/drawing/2014/main" xmlns="" id="{85952067-92E0-41D4-99D7-1A49597E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164" y="3124199"/>
            <a:ext cx="2597524" cy="34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BBBA4ED-8641-4946-9A06-993C8C6F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59" y="3538818"/>
            <a:ext cx="2362201" cy="3164542"/>
          </a:xfrm>
          <a:prstGeom prst="rect">
            <a:avLst/>
          </a:prstGeom>
        </p:spPr>
      </p:pic>
      <p:pic>
        <p:nvPicPr>
          <p:cNvPr id="8" name="Picture 8" descr="Obrázok, na ktorom je osoba, vnútri, sedenie, stôl&#10;&#10;Popis vygenerovaný s veľmi vysokou spoľahlivosťou">
            <a:extLst>
              <a:ext uri="{FF2B5EF4-FFF2-40B4-BE49-F238E27FC236}">
                <a16:creationId xmlns:a16="http://schemas.microsoft.com/office/drawing/2014/main" xmlns="" id="{55652326-2DFE-4C38-92DD-D6DC498FC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53" y="383580"/>
            <a:ext cx="4424082" cy="3322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026A4-A6BD-411B-BA9E-D4E26AA6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4" descr="Obrázok, na ktorom je osoba, vnútri, podlaha, sedenie&#10;&#10;Popis vygenerovaný s veľmi vysokou spoľahlivosťou">
            <a:extLst>
              <a:ext uri="{FF2B5EF4-FFF2-40B4-BE49-F238E27FC236}">
                <a16:creationId xmlns:a16="http://schemas.microsoft.com/office/drawing/2014/main" xmlns="" id="{F9661F7E-2853-40E9-BFF7-7FEB1954E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3933" y="375621"/>
            <a:ext cx="4455965" cy="3343388"/>
          </a:xfrm>
          <a:prstGeom prst="rect">
            <a:avLst/>
          </a:prstGeom>
        </p:spPr>
      </p:pic>
      <p:pic>
        <p:nvPicPr>
          <p:cNvPr id="6" name="Picture 6" descr="Obrázok, na ktorom je osoba, vnútri, stôl, sedenie&#10;&#10;Popis vygenerovaný s veľmi vysokou spoľahlivosťou">
            <a:extLst>
              <a:ext uri="{FF2B5EF4-FFF2-40B4-BE49-F238E27FC236}">
                <a16:creationId xmlns:a16="http://schemas.microsoft.com/office/drawing/2014/main" xmlns="" id="{A42080B4-CE77-4E5E-94D4-CAE08CFA8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283" y="529257"/>
            <a:ext cx="3908611" cy="293078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6BE3482F-0D02-4C92-9599-3821A3AF6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753" y="3718111"/>
            <a:ext cx="2171700" cy="291801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D2E89463-1B9F-42E4-9A8D-0C0F89617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3694" y="3807758"/>
            <a:ext cx="2216524" cy="2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2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82ADD-7FE9-4950-BB13-0B15BEA7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8" y="272970"/>
            <a:ext cx="9784080" cy="1508760"/>
          </a:xfrm>
        </p:spPr>
        <p:txBody>
          <a:bodyPr/>
          <a:lstStyle/>
          <a:p>
            <a:r>
              <a:rPr lang="sk-SK" dirty="0"/>
              <a:t>Zaujímavosti v škôlke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489A8-0DF0-4883-AFF7-D20E47BE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60" y="1933239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Pieskovisko v triedach a aj v priestoroch škôlky</a:t>
            </a:r>
          </a:p>
          <a:p>
            <a:r>
              <a:rPr lang="sk-SK" dirty="0"/>
              <a:t>Presýpacie hodiny – forma "trestu"</a:t>
            </a:r>
          </a:p>
          <a:p>
            <a:r>
              <a:rPr lang="sk-SK" dirty="0"/>
              <a:t>V škôlke sú zaradené aj deti pod 2 roky</a:t>
            </a:r>
          </a:p>
          <a:p>
            <a:r>
              <a:rPr lang="sk-SK" dirty="0"/>
              <a:t>Do škôlky sa deti môžu prihlásiť kedykoľvek</a:t>
            </a:r>
          </a:p>
          <a:p>
            <a:r>
              <a:rPr lang="sk-SK" dirty="0"/>
              <a:t>Niektoré deti si nosia vlastné jedlo</a:t>
            </a:r>
          </a:p>
          <a:p>
            <a:endParaRPr lang="sk-SK" dirty="0"/>
          </a:p>
        </p:txBody>
      </p:sp>
      <p:pic>
        <p:nvPicPr>
          <p:cNvPr id="4" name="Picture 4" descr="Obrázok, na ktorom je zem, hračka, vnútri&#10;&#10;Popis vygenerovaný s vysokou spoľahlivosťou">
            <a:extLst>
              <a:ext uri="{FF2B5EF4-FFF2-40B4-BE49-F238E27FC236}">
                <a16:creationId xmlns:a16="http://schemas.microsoft.com/office/drawing/2014/main" xmlns="" id="{67176B42-14AC-4199-AE45-434F2702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4" y="4451317"/>
            <a:ext cx="2922494" cy="2191193"/>
          </a:xfrm>
          <a:prstGeom prst="rect">
            <a:avLst/>
          </a:prstGeom>
        </p:spPr>
      </p:pic>
      <p:pic>
        <p:nvPicPr>
          <p:cNvPr id="6" name="Picture 6" descr="Obrázok, na ktorom je podlaha, vnútri, stena&#10;&#10;Popis vygenerovaný s vysokou spoľahlivosťou">
            <a:extLst>
              <a:ext uri="{FF2B5EF4-FFF2-40B4-BE49-F238E27FC236}">
                <a16:creationId xmlns:a16="http://schemas.microsoft.com/office/drawing/2014/main" xmlns="" id="{11EFC6A4-70DC-4593-82B4-D3FF81A27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547" y="1987942"/>
            <a:ext cx="2743200" cy="3688940"/>
          </a:xfrm>
          <a:prstGeom prst="rect">
            <a:avLst/>
          </a:prstGeom>
        </p:spPr>
      </p:pic>
      <p:pic>
        <p:nvPicPr>
          <p:cNvPr id="8" name="Picture 8" descr="Obrázok, na ktorom je podlaha, vnútri, stena, budova&#10;&#10;Popis vygenerovaný s veľmi vysokou spoľahlivosťou">
            <a:extLst>
              <a:ext uri="{FF2B5EF4-FFF2-40B4-BE49-F238E27FC236}">
                <a16:creationId xmlns:a16="http://schemas.microsoft.com/office/drawing/2014/main" xmlns="" id="{AE17E521-2B7C-470A-9E2B-E9DE4EF7D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341" y="2032765"/>
            <a:ext cx="2743200" cy="36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4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49CBD-0E0A-4DFD-B90E-4E7029A8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95" y="261764"/>
            <a:ext cx="9784080" cy="1508760"/>
          </a:xfrm>
        </p:spPr>
        <p:txBody>
          <a:bodyPr/>
          <a:lstStyle/>
          <a:p>
            <a:r>
              <a:rPr lang="sk-SK" dirty="0"/>
              <a:t>Naše </a:t>
            </a:r>
            <a:r>
              <a:rPr lang="sk-SK" dirty="0" smtClean="0"/>
              <a:t>„</a:t>
            </a:r>
            <a:r>
              <a:rPr lang="sk-SK" dirty="0" err="1" smtClean="0"/>
              <a:t>poprvý</a:t>
            </a:r>
            <a:r>
              <a:rPr lang="sk-SK" dirty="0" smtClean="0"/>
              <a:t> krát“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52334-E292-41B8-B1EF-EC69E453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9" y="1989268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ea typeface="+mn-lt"/>
                <a:cs typeface="+mn-lt"/>
              </a:rPr>
              <a:t>Počas tohto výletu sme po prvý krát navštívili anglickú škôlku a spoznali anglický systém a metódy učenia. </a:t>
            </a:r>
          </a:p>
          <a:p>
            <a:r>
              <a:rPr lang="sk-SK" dirty="0">
                <a:ea typeface="+mn-lt"/>
                <a:cs typeface="+mn-lt"/>
              </a:rPr>
              <a:t>Prvý krát sme ochutnali </a:t>
            </a:r>
            <a:r>
              <a:rPr lang="sk-SK" dirty="0" err="1">
                <a:ea typeface="+mn-lt"/>
                <a:cs typeface="+mn-lt"/>
              </a:rPr>
              <a:t>Yorkshire</a:t>
            </a:r>
            <a:r>
              <a:rPr lang="sk-SK" dirty="0">
                <a:ea typeface="+mn-lt"/>
                <a:cs typeface="+mn-lt"/>
              </a:rPr>
              <a:t> Puding a </a:t>
            </a:r>
            <a:r>
              <a:rPr lang="sk-SK" dirty="0" err="1">
                <a:ea typeface="+mn-lt"/>
                <a:cs typeface="+mn-lt"/>
              </a:rPr>
              <a:t>Gravy</a:t>
            </a:r>
            <a:r>
              <a:rPr lang="sk-SK" dirty="0">
                <a:ea typeface="+mn-lt"/>
                <a:cs typeface="+mn-lt"/>
              </a:rPr>
              <a:t> </a:t>
            </a:r>
            <a:r>
              <a:rPr lang="sk-SK" dirty="0" err="1">
                <a:ea typeface="+mn-lt"/>
                <a:cs typeface="+mn-lt"/>
              </a:rPr>
              <a:t>sauce</a:t>
            </a:r>
            <a:r>
              <a:rPr lang="sk-SK" dirty="0">
                <a:ea typeface="+mn-lt"/>
                <a:cs typeface="+mn-lt"/>
              </a:rPr>
              <a:t>.</a:t>
            </a:r>
          </a:p>
          <a:p>
            <a:r>
              <a:rPr lang="sk-SK" dirty="0">
                <a:ea typeface="+mn-lt"/>
                <a:cs typeface="+mn-lt"/>
              </a:rPr>
              <a:t>Prvý krát sme navštívili Jumping arénu.</a:t>
            </a:r>
          </a:p>
          <a:p>
            <a:r>
              <a:rPr lang="sk-SK" dirty="0">
                <a:ea typeface="+mn-lt"/>
                <a:cs typeface="+mn-lt"/>
              </a:rPr>
              <a:t>Prvý krát sme videli tradičný anglický </a:t>
            </a:r>
            <a:r>
              <a:rPr lang="sk-SK" dirty="0" err="1">
                <a:ea typeface="+mn-lt"/>
                <a:cs typeface="+mn-lt"/>
              </a:rPr>
              <a:t>Sweep</a:t>
            </a:r>
            <a:r>
              <a:rPr lang="sk-SK" dirty="0">
                <a:ea typeface="+mn-lt"/>
                <a:cs typeface="+mn-lt"/>
              </a:rPr>
              <a:t> festival.</a:t>
            </a:r>
          </a:p>
          <a:p>
            <a:r>
              <a:rPr lang="sk-SK" dirty="0"/>
              <a:t>Prvý krát som videla more.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1665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2D85E-66BF-4815-80FC-06F238AC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42" y="261764"/>
            <a:ext cx="9784080" cy="1508760"/>
          </a:xfrm>
        </p:spPr>
        <p:txBody>
          <a:bodyPr/>
          <a:lstStyle/>
          <a:p>
            <a:r>
              <a:rPr lang="sk-SK" dirty="0"/>
              <a:t>Ďakujeme za pozornosť</a:t>
            </a:r>
          </a:p>
        </p:txBody>
      </p:sp>
      <p:pic>
        <p:nvPicPr>
          <p:cNvPr id="4" name="Picture 4" descr="Obrázok, na ktorom je obloha, vonkajšie, cesta, osoba&#10;&#10;Popis vygenerovaný s veľmi vysokou spoľahlivosťou">
            <a:extLst>
              <a:ext uri="{FF2B5EF4-FFF2-40B4-BE49-F238E27FC236}">
                <a16:creationId xmlns:a16="http://schemas.microsoft.com/office/drawing/2014/main" xmlns="" id="{831DD721-8F00-4757-9D5D-918981168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85" y="2202180"/>
            <a:ext cx="5296405" cy="3959710"/>
          </a:xfrm>
          <a:prstGeom prst="rect">
            <a:avLst/>
          </a:prstGeom>
        </p:spPr>
      </p:pic>
      <p:pic>
        <p:nvPicPr>
          <p:cNvPr id="6" name="Picture 6" descr="Obrázok, na ktorom je vonkajšie, pláž, zem&#10;&#10;Popis vygenerovaný s veľmi vysokou spoľahlivosťou">
            <a:extLst>
              <a:ext uri="{FF2B5EF4-FFF2-40B4-BE49-F238E27FC236}">
                <a16:creationId xmlns:a16="http://schemas.microsoft.com/office/drawing/2014/main" xmlns="" id="{57F8FAD3-CD06-40F9-89A2-0B05A2C0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53" y="2176522"/>
            <a:ext cx="5286936" cy="400654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96C8D9D-249B-4CBB-9986-0E7583155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547" y="-312689"/>
            <a:ext cx="3774141" cy="26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AAB1D-DD9F-4578-AAA3-1DB6095C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4" y="272970"/>
            <a:ext cx="9784080" cy="1508760"/>
          </a:xfrm>
        </p:spPr>
        <p:txBody>
          <a:bodyPr/>
          <a:lstStyle/>
          <a:p>
            <a:r>
              <a:rPr lang="sk-SK" dirty="0"/>
              <a:t>Mesto </a:t>
            </a:r>
            <a:r>
              <a:rPr lang="sk-SK" dirty="0" err="1"/>
              <a:t>Gillingham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56B163-46F5-4C8B-A56D-73D241E8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72" y="1989268"/>
            <a:ext cx="9784080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sk-SK" dirty="0">
                <a:ea typeface="+mn-lt"/>
                <a:cs typeface="+mn-lt"/>
              </a:rPr>
              <a:t>Erasmus+ je program EÚ na podporu vzdelávania, odbornej prípravy, mládeže a športu v Európe. S rozpočtom 14,7 miliardy EUR poskytuje vyše 4 miliónom Európanov príležitosti na štúdium, odbornú prípravu, získavanie skúseností a dobrovoľnícku prácu v zahraničí.</a:t>
            </a:r>
          </a:p>
          <a:p>
            <a:r>
              <a:rPr lang="sk-SK" dirty="0"/>
              <a:t>Nám poskytol tento program príležitosť v podobe </a:t>
            </a:r>
          </a:p>
          <a:p>
            <a:pPr marL="0" indent="0">
              <a:buNone/>
            </a:pPr>
            <a:r>
              <a:rPr lang="sk-SK" dirty="0"/>
              <a:t>   odbornej praxe v zahraničí, a to konkrétne v Anglicku v krásnom </a:t>
            </a:r>
          </a:p>
          <a:p>
            <a:pPr marL="0" indent="0">
              <a:buNone/>
            </a:pPr>
            <a:r>
              <a:rPr lang="sk-SK" dirty="0"/>
              <a:t>   meste </a:t>
            </a:r>
            <a:r>
              <a:rPr lang="sk-SK" dirty="0" err="1"/>
              <a:t>Gillingham</a:t>
            </a:r>
          </a:p>
          <a:p>
            <a:pPr marL="0" indent="0">
              <a:buNone/>
            </a:pPr>
            <a:r>
              <a:rPr lang="sk-SK" dirty="0"/>
              <a:t>   Naša stáž trvala od 24.04. - 07.05.</a:t>
            </a:r>
          </a:p>
          <a:p>
            <a:r>
              <a:rPr lang="sk-SK" dirty="0" err="1"/>
              <a:t>Gillingham</a:t>
            </a:r>
            <a:r>
              <a:rPr lang="sk-SK" dirty="0"/>
              <a:t> patrí do časti </a:t>
            </a:r>
            <a:r>
              <a:rPr lang="sk-SK" dirty="0" err="1"/>
              <a:t>Kent</a:t>
            </a:r>
            <a:r>
              <a:rPr lang="sk-SK" dirty="0"/>
              <a:t> v juhovýchodnom Anglicku</a:t>
            </a:r>
          </a:p>
          <a:p>
            <a:r>
              <a:rPr lang="sk-SK" dirty="0"/>
              <a:t>Spolu s okolitými mestami </a:t>
            </a:r>
            <a:r>
              <a:rPr lang="sk-SK" dirty="0" err="1"/>
              <a:t>Rochester</a:t>
            </a:r>
            <a:r>
              <a:rPr lang="sk-SK" dirty="0"/>
              <a:t> a </a:t>
            </a:r>
            <a:r>
              <a:rPr lang="sk-SK" dirty="0" err="1"/>
              <a:t>Chatham</a:t>
            </a: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dirty="0"/>
              <a:t>   tvorí veľkú mestskú oblasť známu ako </a:t>
            </a:r>
            <a:r>
              <a:rPr lang="sk-SK" dirty="0" err="1"/>
              <a:t>Medway</a:t>
            </a:r>
            <a:r>
              <a:rPr lang="sk-SK" dirty="0"/>
              <a:t> </a:t>
            </a:r>
            <a:r>
              <a:rPr lang="sk-SK" dirty="0" err="1"/>
              <a:t>Towns</a:t>
            </a:r>
            <a:r>
              <a:rPr lang="sk-SK" dirty="0"/>
              <a:t> </a:t>
            </a:r>
            <a:endParaRPr lang="sk-SK"/>
          </a:p>
          <a:p>
            <a:endParaRPr lang="sk-SK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B7EAA75-CBD3-4704-B1E5-DE25DD113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282" y="-357512"/>
            <a:ext cx="3774141" cy="2687260"/>
          </a:xfrm>
          <a:prstGeom prst="rect">
            <a:avLst/>
          </a:prstGeom>
        </p:spPr>
      </p:pic>
      <p:pic>
        <p:nvPicPr>
          <p:cNvPr id="6" name="Picture 6" descr="Obrázok, na ktorom je budova, spôsob, vonkajšie, chodník&#10;&#10;Popis vygenerovaný s veľmi vysokou spoľahlivosťou">
            <a:extLst>
              <a:ext uri="{FF2B5EF4-FFF2-40B4-BE49-F238E27FC236}">
                <a16:creationId xmlns:a16="http://schemas.microsoft.com/office/drawing/2014/main" xmlns="" id="{33BFF568-DB3A-4F9E-9C7E-2F770701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000">
            <a:off x="7895663" y="3112992"/>
            <a:ext cx="2451847" cy="3276601"/>
          </a:xfrm>
          <a:prstGeom prst="rect">
            <a:avLst/>
          </a:prstGeom>
        </p:spPr>
      </p:pic>
      <p:pic>
        <p:nvPicPr>
          <p:cNvPr id="8" name="Picture 8" descr="Obrázok, na ktorom je obloha, cesta, vonkajšie, scéna&#10;&#10;Popis vygenerovaný s veľmi vysokou spoľahlivosťou">
            <a:extLst>
              <a:ext uri="{FF2B5EF4-FFF2-40B4-BE49-F238E27FC236}">
                <a16:creationId xmlns:a16="http://schemas.microsoft.com/office/drawing/2014/main" xmlns="" id="{88D8DD29-7549-4BDC-8EE7-38B81D7A1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0000">
            <a:off x="9968316" y="4006525"/>
            <a:ext cx="2026024" cy="26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8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72DFD-9072-4633-BAB1-82C2A323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" y="241151"/>
            <a:ext cx="9784080" cy="42062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sk-SK" dirty="0">
                <a:solidFill>
                  <a:schemeClr val="bg2"/>
                </a:solidFill>
              </a:rPr>
              <a:t>Je to pomerne tiché a kľudné mesto a preto bolo pre náš dvojtýždňový pobyt ideálne</a:t>
            </a:r>
          </a:p>
          <a:p>
            <a:r>
              <a:rPr lang="sk-SK" dirty="0">
                <a:solidFill>
                  <a:schemeClr val="bg2"/>
                </a:solidFill>
              </a:rPr>
              <a:t>Nachádza sa tu veľa pekných miest kde sa môžete ísť pozrieť a lepšie spoznať toto mesto ako napr. </a:t>
            </a:r>
            <a:r>
              <a:rPr lang="sk-SK" sz="2800" b="1" u="sng" dirty="0">
                <a:solidFill>
                  <a:schemeClr val="bg2"/>
                </a:solidFill>
              </a:rPr>
              <a:t>Great </a:t>
            </a:r>
            <a:r>
              <a:rPr lang="sk-SK" sz="2800" b="1" u="sng" dirty="0" err="1">
                <a:solidFill>
                  <a:schemeClr val="bg2"/>
                </a:solidFill>
              </a:rPr>
              <a:t>Lines</a:t>
            </a:r>
            <a:r>
              <a:rPr lang="sk-SK" sz="2800" b="1" u="sng" dirty="0">
                <a:solidFill>
                  <a:schemeClr val="bg2"/>
                </a:solidFill>
              </a:rPr>
              <a:t> </a:t>
            </a:r>
            <a:r>
              <a:rPr lang="sk-SK" sz="2800" b="1" u="sng" dirty="0" err="1">
                <a:solidFill>
                  <a:schemeClr val="bg2"/>
                </a:solidFill>
              </a:rPr>
              <a:t>Heritage</a:t>
            </a:r>
            <a:r>
              <a:rPr lang="sk-SK" sz="2800" b="1" u="sng" dirty="0">
                <a:solidFill>
                  <a:schemeClr val="bg2"/>
                </a:solidFill>
              </a:rPr>
              <a:t> Park </a:t>
            </a:r>
          </a:p>
          <a:p>
            <a:r>
              <a:rPr lang="sk-SK" dirty="0">
                <a:solidFill>
                  <a:schemeClr val="bg2"/>
                </a:solidFill>
              </a:rPr>
              <a:t>Tento park sa nachádzal neďaleko </a:t>
            </a:r>
            <a:r>
              <a:rPr lang="sk-SK" dirty="0" err="1">
                <a:solidFill>
                  <a:schemeClr val="bg2"/>
                </a:solidFill>
              </a:rPr>
              <a:t>našeho</a:t>
            </a:r>
            <a:r>
              <a:rPr lang="sk-SK" dirty="0">
                <a:solidFill>
                  <a:schemeClr val="bg2"/>
                </a:solidFill>
              </a:rPr>
              <a:t> hotela kde sme boli ubytovaní a preto sem</a:t>
            </a:r>
            <a:r>
              <a:rPr lang="sk-SK" dirty="0"/>
              <a:t> niektoré dievčatá ráno chodievali na malú rozcvičku v podobe behu</a:t>
            </a:r>
            <a:endParaRPr lang="sk-SK" b="1" u="sng" dirty="0"/>
          </a:p>
          <a:p>
            <a:r>
              <a:rPr lang="sk-SK" dirty="0"/>
              <a:t>Na úplnom vrchu tohto parku je </a:t>
            </a:r>
            <a:r>
              <a:rPr lang="sk-SK" dirty="0">
                <a:ea typeface="+mn-lt"/>
                <a:cs typeface="+mn-lt"/>
              </a:rPr>
              <a:t>Námorný pamätník,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ktorý bol založený po prvej svetovej vojne na pamiatku mnohých 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členov kráľovského námorníctva</a:t>
            </a:r>
            <a:endParaRPr lang="sk-SK" dirty="0"/>
          </a:p>
          <a:p>
            <a:r>
              <a:rPr lang="sk-SK" dirty="0">
                <a:ea typeface="+mn-lt"/>
                <a:cs typeface="+mn-lt"/>
              </a:rPr>
              <a:t>Súčasná stavba pripomína 8177 námorníkov z prvej 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svetovej vojny a 10 098 druhej svetovej vojny.</a:t>
            </a:r>
            <a:endParaRPr lang="sk-SK"/>
          </a:p>
          <a:p>
            <a:endParaRPr lang="sk-SK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4" descr="Obrázok, na ktorom je trávnik, strom, vonkajšie, obloha&#10;&#10;Popis vygenerovaný s veľmi vysokou spoľahlivosťou">
            <a:extLst>
              <a:ext uri="{FF2B5EF4-FFF2-40B4-BE49-F238E27FC236}">
                <a16:creationId xmlns:a16="http://schemas.microsoft.com/office/drawing/2014/main" xmlns="" id="{7439502E-24BE-4F44-B403-C59D15B6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59" y="4540065"/>
            <a:ext cx="3639671" cy="2058520"/>
          </a:xfrm>
          <a:prstGeom prst="rect">
            <a:avLst/>
          </a:prstGeom>
        </p:spPr>
      </p:pic>
      <p:pic>
        <p:nvPicPr>
          <p:cNvPr id="6" name="Picture 6" descr="Obrázok, na ktorom je vonkajšie, obloha, budova, trávnik&#10;&#10;Popis vygenerovaný s veľmi vysokou spoľahlivosťou">
            <a:extLst>
              <a:ext uri="{FF2B5EF4-FFF2-40B4-BE49-F238E27FC236}">
                <a16:creationId xmlns:a16="http://schemas.microsoft.com/office/drawing/2014/main" xmlns="" id="{7226DBCF-EF6D-4DA0-ABC5-DAAEA68A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130" y="2221611"/>
            <a:ext cx="3090584" cy="4120262"/>
          </a:xfrm>
          <a:prstGeom prst="rect">
            <a:avLst/>
          </a:prstGeom>
        </p:spPr>
      </p:pic>
      <p:pic>
        <p:nvPicPr>
          <p:cNvPr id="8" name="Picture 8" descr="Obrázok, na ktorom je trávnik, obloha, vonkajšie, pole&#10;&#10;Popis vygenerovaný s veľmi vysokou spoľahlivosťou">
            <a:extLst>
              <a:ext uri="{FF2B5EF4-FFF2-40B4-BE49-F238E27FC236}">
                <a16:creationId xmlns:a16="http://schemas.microsoft.com/office/drawing/2014/main" xmlns="" id="{240AB8E7-5AAC-4D3D-84D6-06A3BEC01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606" y="4439770"/>
            <a:ext cx="3169024" cy="21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A329A-1F6E-4BB7-B13E-66CE4A936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31" y="183323"/>
            <a:ext cx="9784080" cy="1508760"/>
          </a:xfrm>
        </p:spPr>
        <p:txBody>
          <a:bodyPr/>
          <a:lstStyle/>
          <a:p>
            <a:r>
              <a:rPr lang="sk-SK" dirty="0" err="1"/>
              <a:t>Rochester</a:t>
            </a:r>
            <a:r>
              <a:rPr lang="sk-SK" dirty="0"/>
              <a:t> </a:t>
            </a:r>
            <a:r>
              <a:rPr lang="sk-SK" dirty="0" err="1"/>
              <a:t>cathedral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829C5-8EBF-45B8-B47E-BC3F90D6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54" y="1910827"/>
            <a:ext cx="11845962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Tiež sme navštívili </a:t>
            </a:r>
            <a:r>
              <a:rPr lang="sk-SK" dirty="0" err="1"/>
              <a:t>Sweeps</a:t>
            </a:r>
            <a:r>
              <a:rPr lang="sk-SK" dirty="0"/>
              <a:t> festival v </a:t>
            </a:r>
            <a:r>
              <a:rPr lang="sk-SK" dirty="0" err="1"/>
              <a:t>Rochestri</a:t>
            </a:r>
            <a:r>
              <a:rPr lang="sk-SK" dirty="0"/>
              <a:t> kde sa nachádza aj </a:t>
            </a:r>
            <a:r>
              <a:rPr lang="sk-SK" dirty="0" err="1"/>
              <a:t>Rochester</a:t>
            </a:r>
            <a:r>
              <a:rPr lang="sk-SK" dirty="0"/>
              <a:t> </a:t>
            </a:r>
            <a:r>
              <a:rPr lang="sk-SK" dirty="0" err="1"/>
              <a:t>Cathedral</a:t>
            </a:r>
          </a:p>
          <a:p>
            <a:r>
              <a:rPr lang="sk-SK" dirty="0"/>
              <a:t>V tejto katedrále sa odohrávalo vystúpenie tanečných tradičných skupín a vstup do katedrály bol zadarmo</a:t>
            </a:r>
          </a:p>
          <a:p>
            <a:r>
              <a:rPr lang="sk-SK" dirty="0"/>
              <a:t>Katedrála bola síce pomerne malá ale zato pôsobila veľmi honosne a krásne</a:t>
            </a:r>
          </a:p>
          <a:p>
            <a:r>
              <a:rPr lang="sk-SK" dirty="0"/>
              <a:t>Celá atmosféra tohto festivalu bola skvelá </a:t>
            </a:r>
          </a:p>
          <a:p>
            <a:endParaRPr lang="sk-SK" dirty="0"/>
          </a:p>
        </p:txBody>
      </p:sp>
      <p:pic>
        <p:nvPicPr>
          <p:cNvPr id="4" name="Picture 4" descr="Obrázok, na ktorom je budova, vonkajšie, osoba, ulica&#10;&#10;Popis vygenerovaný s veľmi vysokou spoľahlivosťou">
            <a:extLst>
              <a:ext uri="{FF2B5EF4-FFF2-40B4-BE49-F238E27FC236}">
                <a16:creationId xmlns:a16="http://schemas.microsoft.com/office/drawing/2014/main" xmlns="" id="{6DC9074E-12F5-4DBB-988C-75D6919C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" y="4171169"/>
            <a:ext cx="3101788" cy="2325663"/>
          </a:xfrm>
          <a:prstGeom prst="rect">
            <a:avLst/>
          </a:prstGeom>
        </p:spPr>
      </p:pic>
      <p:pic>
        <p:nvPicPr>
          <p:cNvPr id="6" name="Picture 6" descr="Obrázok, na ktorom je trávnik, vnútri&#10;&#10;Popis vygenerovaný s vysokou spoľahlivosťou">
            <a:extLst>
              <a:ext uri="{FF2B5EF4-FFF2-40B4-BE49-F238E27FC236}">
                <a16:creationId xmlns:a16="http://schemas.microsoft.com/office/drawing/2014/main" xmlns="" id="{FB4EE00E-D546-483A-88B8-EC52E6BE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59" y="4182375"/>
            <a:ext cx="3034552" cy="2292045"/>
          </a:xfrm>
          <a:prstGeom prst="rect">
            <a:avLst/>
          </a:prstGeom>
        </p:spPr>
      </p:pic>
      <p:pic>
        <p:nvPicPr>
          <p:cNvPr id="8" name="Picture 8" descr="Obrázok, na ktorom je budova, vonkajšie, osoba, ľudia&#10;&#10;Popis vygenerovaný s veľmi vysokou spoľahlivosťou">
            <a:extLst>
              <a:ext uri="{FF2B5EF4-FFF2-40B4-BE49-F238E27FC236}">
                <a16:creationId xmlns:a16="http://schemas.microsoft.com/office/drawing/2014/main" xmlns="" id="{C7787A3F-6D09-4F01-9865-8073555C1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05" y="4339256"/>
            <a:ext cx="2743200" cy="2056722"/>
          </a:xfrm>
          <a:prstGeom prst="rect">
            <a:avLst/>
          </a:prstGeom>
        </p:spPr>
      </p:pic>
      <p:pic>
        <p:nvPicPr>
          <p:cNvPr id="10" name="Picture 10" descr="Obrázok, na ktorom je budova, osoba, ľudia, vonkajšie&#10;&#10;Popis vygenerovaný s veľmi vysokou spoľahlivosťou">
            <a:extLst>
              <a:ext uri="{FF2B5EF4-FFF2-40B4-BE49-F238E27FC236}">
                <a16:creationId xmlns:a16="http://schemas.microsoft.com/office/drawing/2014/main" xmlns="" id="{83903D14-10DB-4C12-AF47-212092501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312" y="3213847"/>
            <a:ext cx="2519083" cy="33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7FCB7-CC4D-48F8-9E04-32E664E3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07" y="216941"/>
            <a:ext cx="9784080" cy="1508760"/>
          </a:xfrm>
        </p:spPr>
        <p:txBody>
          <a:bodyPr/>
          <a:lstStyle/>
          <a:p>
            <a:r>
              <a:rPr lang="sk-SK" dirty="0" err="1"/>
              <a:t>Soar</a:t>
            </a:r>
            <a:r>
              <a:rPr lang="sk-SK" dirty="0"/>
              <a:t> </a:t>
            </a:r>
            <a:r>
              <a:rPr lang="sk-SK" dirty="0" err="1"/>
              <a:t>trampoline</a:t>
            </a:r>
            <a:r>
              <a:rPr lang="sk-SK" dirty="0"/>
              <a:t>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E8D2A-133B-4AD6-9A80-3EE5B671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3" y="1966856"/>
            <a:ext cx="11733903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Navštívili sme aj trampolínový zábavný park blízko </a:t>
            </a:r>
            <a:r>
              <a:rPr lang="sk-SK" dirty="0" err="1"/>
              <a:t>Gillinghamu</a:t>
            </a:r>
          </a:p>
          <a:p>
            <a:r>
              <a:rPr lang="sk-SK" dirty="0"/>
              <a:t>Bol to skvelý zážitok pre nás všetkých</a:t>
            </a:r>
          </a:p>
          <a:p>
            <a:r>
              <a:rPr lang="sk-SK" dirty="0"/>
              <a:t>Pri vstupe sme dostali špeciálne ponožky a boli sme oboznámení </a:t>
            </a:r>
          </a:p>
          <a:p>
            <a:pPr marL="0" indent="0">
              <a:buNone/>
            </a:pPr>
            <a:r>
              <a:rPr lang="sk-SK" dirty="0"/>
              <a:t>   s pravidlami</a:t>
            </a:r>
          </a:p>
          <a:p>
            <a:r>
              <a:rPr lang="sk-SK" dirty="0"/>
              <a:t>V tomto parku bolo množstvo atrakcií: </a:t>
            </a:r>
          </a:p>
          <a:p>
            <a:endParaRPr lang="sk-SK" dirty="0"/>
          </a:p>
        </p:txBody>
      </p:sp>
      <p:pic>
        <p:nvPicPr>
          <p:cNvPr id="4" name="Picture 4" descr="Obrázok, na ktorom je osoba, vonkajšie, zem, predné&#10;&#10;Popis vygenerovaný s veľmi vysokou spoľahlivosťou">
            <a:extLst>
              <a:ext uri="{FF2B5EF4-FFF2-40B4-BE49-F238E27FC236}">
                <a16:creationId xmlns:a16="http://schemas.microsoft.com/office/drawing/2014/main" xmlns="" id="{5259F475-12B2-4F6F-8CCF-3E21046D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283" y="3902228"/>
            <a:ext cx="3370729" cy="2538575"/>
          </a:xfrm>
          <a:prstGeom prst="rect">
            <a:avLst/>
          </a:prstGeom>
        </p:spPr>
      </p:pic>
      <p:pic>
        <p:nvPicPr>
          <p:cNvPr id="6" name="Picture 6" descr="Obrázok, na ktorom je stôl, sedenie&#10;&#10;Popis vygenerovaný s veľmi vysokou spoľahlivosťou">
            <a:extLst>
              <a:ext uri="{FF2B5EF4-FFF2-40B4-BE49-F238E27FC236}">
                <a16:creationId xmlns:a16="http://schemas.microsoft.com/office/drawing/2014/main" xmlns="" id="{C1125E04-3EFC-4DEC-A397-65B95572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193" y="4428904"/>
            <a:ext cx="2754406" cy="2067928"/>
          </a:xfrm>
          <a:prstGeom prst="rect">
            <a:avLst/>
          </a:prstGeom>
        </p:spPr>
      </p:pic>
      <p:pic>
        <p:nvPicPr>
          <p:cNvPr id="8" name="Picture 8" descr="Obrázok, na ktorom je vnútri, strop, stena, podlaha&#10;&#10;Popis vygenerovaný s veľmi vysokou spoľahlivosťou">
            <a:extLst>
              <a:ext uri="{FF2B5EF4-FFF2-40B4-BE49-F238E27FC236}">
                <a16:creationId xmlns:a16="http://schemas.microsoft.com/office/drawing/2014/main" xmlns="" id="{86CD73D0-3D3C-4A18-A96D-1EED6529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223" y="2315767"/>
            <a:ext cx="3101788" cy="40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rázok, na ktorom je vlak, budova, vnútri, modré&#10;&#10;Popis vygenerovaný s veľmi vysokou spoľahlivosťou">
            <a:extLst>
              <a:ext uri="{FF2B5EF4-FFF2-40B4-BE49-F238E27FC236}">
                <a16:creationId xmlns:a16="http://schemas.microsoft.com/office/drawing/2014/main" xmlns="" id="{7226E811-D3F3-44B8-ADBB-E05902619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05" y="465268"/>
            <a:ext cx="4028291" cy="3029623"/>
          </a:xfrm>
          <a:prstGeom prst="rect">
            <a:avLst/>
          </a:prstGeom>
        </p:spPr>
      </p:pic>
      <p:pic>
        <p:nvPicPr>
          <p:cNvPr id="6" name="Picture 6" descr="Obrázok, na ktorom je strop, vnútri, tenis, budova&#10;&#10;Popis vygenerovaný s veľmi vysokou spoľahlivosťou">
            <a:extLst>
              <a:ext uri="{FF2B5EF4-FFF2-40B4-BE49-F238E27FC236}">
                <a16:creationId xmlns:a16="http://schemas.microsoft.com/office/drawing/2014/main" xmlns="" id="{6C6EAC54-258B-40C2-ADB0-53BEF03C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76940"/>
            <a:ext cx="4805082" cy="3206676"/>
          </a:xfrm>
          <a:prstGeom prst="rect">
            <a:avLst/>
          </a:prstGeom>
        </p:spPr>
      </p:pic>
      <p:pic>
        <p:nvPicPr>
          <p:cNvPr id="8" name="Picture 8" descr="Obrázok, na ktorom je vnútri, osoba, žltý, budova&#10;&#10;Popis vygenerovaný s veľmi vysokou spoľahlivosťou">
            <a:extLst>
              <a:ext uri="{FF2B5EF4-FFF2-40B4-BE49-F238E27FC236}">
                <a16:creationId xmlns:a16="http://schemas.microsoft.com/office/drawing/2014/main" xmlns="" id="{32794772-AAFC-42FD-A320-23A49333C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106" y="305139"/>
            <a:ext cx="3953435" cy="2975604"/>
          </a:xfrm>
          <a:prstGeom prst="rect">
            <a:avLst/>
          </a:prstGeom>
        </p:spPr>
      </p:pic>
      <p:pic>
        <p:nvPicPr>
          <p:cNvPr id="10" name="Picture 10" descr="Obrázok, na ktorom je plot, budova, vnútri, zem&#10;&#10;Popis vygenerovaný s vysokou spoľahlivosťou">
            <a:extLst>
              <a:ext uri="{FF2B5EF4-FFF2-40B4-BE49-F238E27FC236}">
                <a16:creationId xmlns:a16="http://schemas.microsoft.com/office/drawing/2014/main" xmlns="" id="{CCB9115F-F571-4292-8425-F1BBA84E0C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94" y="4027617"/>
            <a:ext cx="3942229" cy="2635177"/>
          </a:xfrm>
          <a:prstGeom prst="rect">
            <a:avLst/>
          </a:prstGeom>
        </p:spPr>
      </p:pic>
      <p:pic>
        <p:nvPicPr>
          <p:cNvPr id="12" name="Picture 12" descr="Obrázok, na ktorom je budova, vnútri&#10;&#10;Popis vygenerovaný s veľmi vysokou spoľahlivosťou">
            <a:extLst>
              <a:ext uri="{FF2B5EF4-FFF2-40B4-BE49-F238E27FC236}">
                <a16:creationId xmlns:a16="http://schemas.microsoft.com/office/drawing/2014/main" xmlns="" id="{97B8E6D3-A5BE-4AD5-AF45-B8A552868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930" y="3935506"/>
            <a:ext cx="3650877" cy="27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8DBCD9-E94B-4C31-AD6D-57AD1E94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9" y="216941"/>
            <a:ext cx="9784080" cy="1508760"/>
          </a:xfrm>
        </p:spPr>
        <p:txBody>
          <a:bodyPr/>
          <a:lstStyle/>
          <a:p>
            <a:r>
              <a:rPr lang="sk-SK" dirty="0" err="1"/>
              <a:t>Margate</a:t>
            </a:r>
            <a:r>
              <a:rPr lang="sk-SK" dirty="0"/>
              <a:t> </a:t>
            </a:r>
            <a:r>
              <a:rPr lang="sk-SK" dirty="0" err="1"/>
              <a:t>beach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4379A-8CF9-47F7-BE10-5B012B6D5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5" y="1944445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/>
              <a:t>Pre veľa z nás to bolo </a:t>
            </a:r>
            <a:r>
              <a:rPr lang="sk-SK" dirty="0" err="1"/>
              <a:t>poprvý</a:t>
            </a:r>
            <a:r>
              <a:rPr lang="sk-SK" dirty="0"/>
              <a:t> krát, čo sme videli more</a:t>
            </a:r>
          </a:p>
          <a:p>
            <a:r>
              <a:rPr lang="sk-SK" dirty="0"/>
              <a:t>Počasie nám ale neprialo a ako je v Anglicku zvykom, veľmi fúkalo</a:t>
            </a:r>
          </a:p>
          <a:p>
            <a:r>
              <a:rPr lang="sk-SK" dirty="0"/>
              <a:t>Je to piesočnatá pláž 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Picture 4" descr="Obrázok, na ktorom je obloha, vonkajšie, osoba, zem&#10;&#10;Popis vygenerovaný s veľmi vysokou spoľahlivosťou">
            <a:extLst>
              <a:ext uri="{FF2B5EF4-FFF2-40B4-BE49-F238E27FC236}">
                <a16:creationId xmlns:a16="http://schemas.microsoft.com/office/drawing/2014/main" xmlns="" id="{F98FFC96-7C77-41E1-A8F4-581095E7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3453992"/>
            <a:ext cx="4199964" cy="3154897"/>
          </a:xfrm>
          <a:prstGeom prst="rect">
            <a:avLst/>
          </a:prstGeom>
        </p:spPr>
      </p:pic>
      <p:pic>
        <p:nvPicPr>
          <p:cNvPr id="6" name="Picture 6" descr="Obrázok, na ktorom je obloha, zem, vonkajšie, pláž&#10;&#10;Popis vygenerovaný s veľmi vysokou spoľahlivosťou">
            <a:extLst>
              <a:ext uri="{FF2B5EF4-FFF2-40B4-BE49-F238E27FC236}">
                <a16:creationId xmlns:a16="http://schemas.microsoft.com/office/drawing/2014/main" xmlns="" id="{5F754F79-9A5D-4C89-897D-E71A03E40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576" y="529257"/>
            <a:ext cx="3393141" cy="2549780"/>
          </a:xfrm>
          <a:prstGeom prst="rect">
            <a:avLst/>
          </a:prstGeom>
        </p:spPr>
      </p:pic>
      <p:pic>
        <p:nvPicPr>
          <p:cNvPr id="8" name="Picture 8" descr="Obrázok, na ktorom je obloha, vonkajšie, voda, pláž&#10;&#10;Popis vygenerovaný s veľmi vysokou spoľahlivosťou">
            <a:extLst>
              <a:ext uri="{FF2B5EF4-FFF2-40B4-BE49-F238E27FC236}">
                <a16:creationId xmlns:a16="http://schemas.microsoft.com/office/drawing/2014/main" xmlns="" id="{033F19F2-CE9F-4373-926A-30054AF81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576" y="3453653"/>
            <a:ext cx="4155141" cy="3121959"/>
          </a:xfrm>
          <a:prstGeom prst="rect">
            <a:avLst/>
          </a:prstGeom>
        </p:spPr>
      </p:pic>
      <p:pic>
        <p:nvPicPr>
          <p:cNvPr id="10" name="Picture 10" descr="Obrázok, na ktorom je vonkajšie, obloha, osoba, ľudia&#10;&#10;Popis vygenerovaný s veľmi vysokou spoľahlivosťou">
            <a:extLst>
              <a:ext uri="{FF2B5EF4-FFF2-40B4-BE49-F238E27FC236}">
                <a16:creationId xmlns:a16="http://schemas.microsoft.com/office/drawing/2014/main" xmlns="" id="{6F78BDC4-ACE8-4563-9FC4-36002CD2C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371" y="3213847"/>
            <a:ext cx="2597523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0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63516C-D326-4963-98C6-2BC7C524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3" y="228147"/>
            <a:ext cx="9784080" cy="1508760"/>
          </a:xfrm>
        </p:spPr>
        <p:txBody>
          <a:bodyPr/>
          <a:lstStyle/>
          <a:p>
            <a:r>
              <a:rPr lang="sk-SK" dirty="0"/>
              <a:t>Metodika v anglických škôlkach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7F7BFA-0114-4799-805D-5F263726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43" y="1877210"/>
            <a:ext cx="11823550" cy="48001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b="1" u="sng" dirty="0">
                <a:ea typeface="+mn-lt"/>
                <a:cs typeface="+mn-lt"/>
              </a:rPr>
              <a:t>Metodika v anglických škôlkach sa delí na 3 hlavné oblasti: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•OSOBNÝ, SOCIÁLNY A EMOCIONÁLNY VÝVOJ -&gt; vytváranie vzťahov 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        -&gt; sebadôvera a sebarealizácia 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                                                                                                   -&gt; ovládanie pocitov a správania </a:t>
            </a:r>
            <a:endParaRPr lang="sk-SK" dirty="0"/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•FYZICKÝ VÝVOJ -&gt; pohyb a ovládanie </a:t>
            </a:r>
            <a:endParaRPr lang="sk-SK">
              <a:ea typeface="+mn-lt"/>
              <a:cs typeface="+mn-lt"/>
            </a:endParaRP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                                  -&gt; zdravotné a </a:t>
            </a:r>
            <a:r>
              <a:rPr lang="sk-SK" dirty="0" err="1">
                <a:ea typeface="+mn-lt"/>
                <a:cs typeface="+mn-lt"/>
              </a:rPr>
              <a:t>sebaobslužné</a:t>
            </a:r>
            <a:r>
              <a:rPr lang="sk-SK" dirty="0">
                <a:ea typeface="+mn-lt"/>
                <a:cs typeface="+mn-lt"/>
              </a:rPr>
              <a:t> činnosti 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•KOMUNIKÁCIA A JAZYK -&gt; počúvanie a pozornosť </a:t>
            </a:r>
            <a:endParaRPr lang="sk-SK">
              <a:ea typeface="+mn-lt"/>
              <a:cs typeface="+mn-lt"/>
            </a:endParaRP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                                                   -&gt; porozumenie </a:t>
            </a:r>
          </a:p>
          <a:p>
            <a:pPr marL="0" indent="0">
              <a:buNone/>
            </a:pPr>
            <a:r>
              <a:rPr lang="sk-SK" dirty="0">
                <a:ea typeface="+mn-lt"/>
                <a:cs typeface="+mn-lt"/>
              </a:rPr>
              <a:t>                                                      -&gt; rozprávanie 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352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B71A0-C67D-4238-944D-5B8E349D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4" y="1910827"/>
            <a:ext cx="11503131" cy="48113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k-SK" b="1" i="1" u="sng" dirty="0"/>
              <a:t>Špecifické oblasti:</a:t>
            </a:r>
            <a:r>
              <a:rPr lang="sk-SK" dirty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•</a:t>
            </a:r>
            <a:r>
              <a:rPr lang="sk-SK" dirty="0"/>
              <a:t>NARÁBANIE SO </a:t>
            </a:r>
            <a:r>
              <a:rPr lang="sk-SK" dirty="0" smtClean="0"/>
              <a:t>SLOVOM		-&gt; </a:t>
            </a:r>
            <a:r>
              <a:rPr lang="sk-SK" dirty="0"/>
              <a:t>Čítanie </a:t>
            </a:r>
          </a:p>
          <a:p>
            <a:pPr marL="0" indent="0">
              <a:buNone/>
            </a:pPr>
            <a:r>
              <a:rPr lang="sk-SK" dirty="0"/>
              <a:t>                                                             </a:t>
            </a:r>
            <a:r>
              <a:rPr lang="sk-SK" dirty="0" smtClean="0"/>
              <a:t>	   	-&gt; </a:t>
            </a:r>
            <a:r>
              <a:rPr lang="sk-SK" dirty="0"/>
              <a:t>Písanie </a:t>
            </a:r>
          </a:p>
          <a:p>
            <a:pPr marL="0" indent="0">
              <a:buNone/>
            </a:pPr>
            <a:r>
              <a:rPr lang="sk-SK" dirty="0"/>
              <a:t> </a:t>
            </a:r>
            <a:r>
              <a:rPr lang="sk-SK" dirty="0" smtClean="0"/>
              <a:t>•</a:t>
            </a:r>
            <a:r>
              <a:rPr lang="sk-SK" dirty="0"/>
              <a:t>MATEMATIKA </a:t>
            </a:r>
            <a:r>
              <a:rPr lang="sk-SK" dirty="0" smtClean="0"/>
              <a:t>		   	-&gt; </a:t>
            </a:r>
            <a:r>
              <a:rPr lang="sk-SK" dirty="0"/>
              <a:t>Čísla </a:t>
            </a:r>
          </a:p>
          <a:p>
            <a:pPr marL="0" indent="0">
              <a:buNone/>
            </a:pPr>
            <a:r>
              <a:rPr lang="sk-SK" dirty="0"/>
              <a:t>                                                  </a:t>
            </a:r>
            <a:r>
              <a:rPr lang="sk-SK" dirty="0" smtClean="0"/>
              <a:t>	   	-&gt; </a:t>
            </a:r>
            <a:r>
              <a:rPr lang="sk-SK" dirty="0"/>
              <a:t>Tvar, </a:t>
            </a:r>
            <a:r>
              <a:rPr lang="sk-SK" dirty="0" smtClean="0"/>
              <a:t>priestor a meranie</a:t>
            </a:r>
            <a:r>
              <a:rPr lang="sk-SK" dirty="0"/>
              <a:t> 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•</a:t>
            </a:r>
            <a:r>
              <a:rPr lang="sk-SK" dirty="0"/>
              <a:t>POROZUMENIE SVETA </a:t>
            </a:r>
            <a:r>
              <a:rPr lang="sk-SK" dirty="0" smtClean="0"/>
              <a:t>	   	-&gt; </a:t>
            </a:r>
            <a:r>
              <a:rPr lang="sk-SK" dirty="0"/>
              <a:t>Ľudia a komunity </a:t>
            </a:r>
          </a:p>
          <a:p>
            <a:pPr marL="0" indent="0">
              <a:buNone/>
            </a:pPr>
            <a:r>
              <a:rPr lang="sk-SK" dirty="0"/>
              <a:t>                                                                  </a:t>
            </a:r>
            <a:r>
              <a:rPr lang="sk-SK" dirty="0" smtClean="0"/>
              <a:t>   	-&gt; </a:t>
            </a:r>
            <a:r>
              <a:rPr lang="sk-SK" dirty="0"/>
              <a:t>Svet </a:t>
            </a:r>
          </a:p>
          <a:p>
            <a:pPr marL="0" indent="0">
              <a:buNone/>
            </a:pPr>
            <a:r>
              <a:rPr lang="sk-SK" dirty="0"/>
              <a:t>                                                                  </a:t>
            </a:r>
            <a:r>
              <a:rPr lang="sk-SK" dirty="0" smtClean="0"/>
              <a:t>   	-&gt; </a:t>
            </a:r>
            <a:r>
              <a:rPr lang="sk-SK" dirty="0"/>
              <a:t>Technológie </a:t>
            </a:r>
          </a:p>
          <a:p>
            <a:pPr marL="0" indent="0">
              <a:buNone/>
            </a:pPr>
            <a:r>
              <a:rPr lang="sk-SK" dirty="0" smtClean="0"/>
              <a:t>•</a:t>
            </a:r>
            <a:r>
              <a:rPr lang="sk-SK" dirty="0"/>
              <a:t>EXPRESÍVNE UMENIE A DIZAJN </a:t>
            </a:r>
            <a:r>
              <a:rPr lang="sk-SK" dirty="0" smtClean="0"/>
              <a:t>	-&gt; </a:t>
            </a:r>
            <a:r>
              <a:rPr lang="sk-SK" dirty="0"/>
              <a:t>Skúmať a používať </a:t>
            </a:r>
            <a:r>
              <a:rPr lang="sk-SK" dirty="0" smtClean="0"/>
              <a:t>prostriedky a pomôcky    	</a:t>
            </a:r>
            <a:r>
              <a:rPr lang="sk-SK" dirty="0"/>
              <a:t>                                                                                          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				-&gt; </a:t>
            </a:r>
            <a:r>
              <a:rPr lang="sk-SK" dirty="0"/>
              <a:t>Byť kreatívny</a:t>
            </a:r>
          </a:p>
        </p:txBody>
      </p:sp>
      <p:sp>
        <p:nvSpPr>
          <p:cNvPr id="2" name="Obdĺžnik 1"/>
          <p:cNvSpPr/>
          <p:nvPr/>
        </p:nvSpPr>
        <p:spPr>
          <a:xfrm>
            <a:off x="255470" y="642801"/>
            <a:ext cx="10305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chemeClr val="bg2">
                    <a:lumMod val="75000"/>
                  </a:schemeClr>
                </a:solidFill>
              </a:rPr>
              <a:t>METODIKA V ANGLICKÝCH ŠK</a:t>
            </a:r>
            <a:r>
              <a:rPr lang="sk-SK" sz="4000" dirty="0" smtClean="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</a:rPr>
              <a:t>ÔLKACH</a:t>
            </a:r>
            <a:endParaRPr lang="sk-SK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06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402</Words>
  <Application>Microsoft Office PowerPoint</Application>
  <PresentationFormat>Širokouhlá</PresentationFormat>
  <Paragraphs>88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8" baseType="lpstr">
      <vt:lpstr>Corbel</vt:lpstr>
      <vt:lpstr>Wingdings</vt:lpstr>
      <vt:lpstr>Banded</vt:lpstr>
      <vt:lpstr>GilLingham mesto a výlety</vt:lpstr>
      <vt:lpstr>Mesto Gillingham</vt:lpstr>
      <vt:lpstr>Prezentácia programu PowerPoint</vt:lpstr>
      <vt:lpstr>Rochester cathedral</vt:lpstr>
      <vt:lpstr>Soar trampoline park</vt:lpstr>
      <vt:lpstr>Prezentácia programu PowerPoint</vt:lpstr>
      <vt:lpstr>Margate beach</vt:lpstr>
      <vt:lpstr>Metodika v anglických škôlkach</vt:lpstr>
      <vt:lpstr>Prezentácia programu PowerPoint</vt:lpstr>
      <vt:lpstr>Organizácia</vt:lpstr>
      <vt:lpstr>Náš výstup – kniha PRE DETI</vt:lpstr>
      <vt:lpstr>Prezentácia programu PowerPoint</vt:lpstr>
      <vt:lpstr>Zaujímavosti v škôlke</vt:lpstr>
      <vt:lpstr>Naše „poprvý krát“</vt:lpstr>
      <vt:lpstr>Ďakujeme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772</cp:revision>
  <dcterms:created xsi:type="dcterms:W3CDTF">2012-08-15T23:32:20Z</dcterms:created>
  <dcterms:modified xsi:type="dcterms:W3CDTF">2019-07-01T07:49:59Z</dcterms:modified>
</cp:coreProperties>
</file>